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071810"/>
            <a:ext cx="8077200" cy="1673352"/>
          </a:xfrm>
        </p:spPr>
        <p:txBody>
          <a:bodyPr>
            <a:normAutofit/>
          </a:bodyPr>
          <a:lstStyle/>
          <a:p>
            <a:r>
              <a:rPr lang="es-VE" sz="5400" dirty="0" smtClean="0"/>
              <a:t>Contexto nacional                        y crisis universitaria</a:t>
            </a:r>
            <a:endParaRPr lang="es-ES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6182" y="4857760"/>
            <a:ext cx="3986218" cy="781040"/>
          </a:xfrm>
        </p:spPr>
        <p:txBody>
          <a:bodyPr/>
          <a:lstStyle/>
          <a:p>
            <a:pPr algn="r"/>
            <a:r>
              <a:rPr lang="es-VE" dirty="0" smtClean="0"/>
              <a:t>Caracas, abril de 2016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71802" y="285728"/>
            <a:ext cx="5900750" cy="798496"/>
          </a:xfrm>
        </p:spPr>
        <p:txBody>
          <a:bodyPr>
            <a:normAutofit/>
          </a:bodyPr>
          <a:lstStyle/>
          <a:p>
            <a:r>
              <a:rPr lang="es-VE" sz="3600" b="1" dirty="0" smtClean="0"/>
              <a:t>Contexto nacional</a:t>
            </a:r>
            <a:endParaRPr lang="es-ES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4786346"/>
          </a:xfrm>
        </p:spPr>
        <p:txBody>
          <a:bodyPr>
            <a:normAutofit fontScale="92500" lnSpcReduction="20000"/>
          </a:bodyPr>
          <a:lstStyle/>
          <a:p>
            <a:r>
              <a:rPr lang="es-VE" sz="2400" dirty="0" smtClean="0"/>
              <a:t>Estamos en estado de guerra: el gobierno nacional le declaró la guerra a la sociedad venezolana a raíz de los resultados de las elecciones del pasado 6D.</a:t>
            </a:r>
          </a:p>
          <a:p>
            <a:pPr marL="811213" lvl="1" indent="-457200" defTabSz="987425">
              <a:buFont typeface="Wingdings" pitchFamily="2" charset="2"/>
              <a:buChar char="Ø"/>
            </a:pPr>
            <a:r>
              <a:rPr lang="es-VE" sz="2400" dirty="0" smtClean="0"/>
              <a:t>El objetivo es mantener el control del Estado y de la sociedad venezolana en situación de vulnerabilidad económica y política.</a:t>
            </a:r>
          </a:p>
          <a:p>
            <a:pPr marL="811213" lvl="1" indent="-457200" defTabSz="987425">
              <a:buFont typeface="Wingdings" pitchFamily="2" charset="2"/>
              <a:buChar char="Ø"/>
            </a:pPr>
            <a:r>
              <a:rPr lang="es-VE" sz="2400" dirty="0" smtClean="0"/>
              <a:t>Los medios utilizados son la exclusión total de la Asamblea Nacional, la militarización del país, la negativa a cualquier tipo de acuerdo, la represión y la imposición.</a:t>
            </a:r>
          </a:p>
          <a:p>
            <a:pPr marL="811213" lvl="1" indent="-457200" defTabSz="987425">
              <a:buFont typeface="Wingdings" pitchFamily="2" charset="2"/>
              <a:buChar char="Ø"/>
            </a:pPr>
            <a:r>
              <a:rPr lang="es-VE" sz="2400" dirty="0" smtClean="0"/>
              <a:t>Los resultados son: pasividad y desmovilización orgánica, explosiones sociales generalizadas a través de distintas manifestaciones, el crecimiento exponencial de la </a:t>
            </a:r>
            <a:r>
              <a:rPr lang="es-VE" sz="2400" dirty="0" err="1" smtClean="0"/>
              <a:t>infuncionabilidad</a:t>
            </a:r>
            <a:r>
              <a:rPr lang="es-VE" sz="2400" dirty="0" smtClean="0"/>
              <a:t> en la vida cotidiana que amenaza constantemente con convertirse en caos generalizado.</a:t>
            </a:r>
          </a:p>
          <a:p>
            <a:pPr marL="811213" lvl="1" indent="-457200" defTabSz="987425">
              <a:buFont typeface="Wingdings" pitchFamily="2" charset="2"/>
              <a:buChar char="Ø"/>
            </a:pPr>
            <a:r>
              <a:rPr lang="es-VE" sz="2400" dirty="0" smtClean="0"/>
              <a:t>Las fuerzas capaces de motorizar el cambio están divididas, hay mucha desconfianza, poca capacidad para fraguar una estrategia común, más allá de la estrategia del referéndum.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8926" y="273050"/>
            <a:ext cx="5786478" cy="798496"/>
          </a:xfrm>
        </p:spPr>
        <p:txBody>
          <a:bodyPr>
            <a:noAutofit/>
          </a:bodyPr>
          <a:lstStyle/>
          <a:p>
            <a:r>
              <a:rPr lang="es-VE" sz="3200" b="1" dirty="0" smtClean="0"/>
              <a:t>Cómo pasar de la guerra               a un estado de transición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258204" cy="5000660"/>
          </a:xfrm>
        </p:spPr>
        <p:txBody>
          <a:bodyPr>
            <a:normAutofit/>
          </a:bodyPr>
          <a:lstStyle/>
          <a:p>
            <a:r>
              <a:rPr lang="es-VE" sz="2400" dirty="0" smtClean="0"/>
              <a:t>Lamentablemente creo que sólo una situación de grave conflictividad social obligará al gobierno nacional a abrirse a las propuestas de diálogo internas y externas. </a:t>
            </a:r>
          </a:p>
          <a:p>
            <a:r>
              <a:rPr lang="es-VE" sz="2400" dirty="0" smtClean="0"/>
              <a:t>Sin embargo, todas las iniciativas que se vayan construyendo para facilitar la transición política (referéndum), para acordar programas de emergencia económica, respuestas sociales a la emergencia, favorecer la ayuda internacional, </a:t>
            </a:r>
            <a:r>
              <a:rPr lang="es-VE" sz="2400" dirty="0" err="1" smtClean="0"/>
              <a:t>etc</a:t>
            </a:r>
            <a:r>
              <a:rPr lang="es-VE" sz="2400" dirty="0" smtClean="0"/>
              <a:t>, constituirán haberes muy útiles para el momento del diálogo y del acuerdo.</a:t>
            </a:r>
          </a:p>
          <a:p>
            <a:r>
              <a:rPr lang="es-VE" sz="2400" dirty="0" smtClean="0"/>
              <a:t>Hay que trabajar en el fortalecimiento de la unidad política de todos los factores de cambio, y a nivel social, en el fortalecimiento del capital social, del liderazgo, de las instituciones que aún se mantienen en pie.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64" y="273050"/>
            <a:ext cx="5715040" cy="798496"/>
          </a:xfrm>
        </p:spPr>
        <p:txBody>
          <a:bodyPr>
            <a:noAutofit/>
          </a:bodyPr>
          <a:lstStyle/>
          <a:p>
            <a:r>
              <a:rPr lang="es-VE" sz="3200" b="1" dirty="0" smtClean="0"/>
              <a:t>Las universidades                             en la crisis del país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47863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VE" sz="2400" dirty="0" smtClean="0"/>
              <a:t>Las universidades autónomas (tanto públicas como de gestión privada) siguen siendo atacadas por el gobierno en un intento por doblegarlas aún más.</a:t>
            </a:r>
          </a:p>
          <a:p>
            <a:pPr>
              <a:buNone/>
            </a:pPr>
            <a:r>
              <a:rPr lang="es-VE" sz="2400" b="1" dirty="0" smtClean="0"/>
              <a:t>Universidades nacionales</a:t>
            </a:r>
          </a:p>
          <a:p>
            <a:r>
              <a:rPr lang="es-VE" sz="2400" dirty="0" smtClean="0"/>
              <a:t>Están siendo asfixiadas por la implementación de un mecanismo no escrito de asignación presupuestaria deficitaria que obliga a la recurrencia permanente de créditos adicionales que además llegan a destiempo.</a:t>
            </a:r>
          </a:p>
          <a:p>
            <a:r>
              <a:rPr lang="es-VE" sz="2400" dirty="0" smtClean="0"/>
              <a:t>El no reconocimiento de las exigencias salariales de los docentes e investigadores que obliga a la migración de éstos.</a:t>
            </a:r>
          </a:p>
          <a:p>
            <a:r>
              <a:rPr lang="es-VE" sz="2400" dirty="0" smtClean="0"/>
              <a:t>Continúa el cercenamiento de la autonomía administrativa y académica, a través de la usurpación de funciones de otros entes de la administración pública, de manera especial del MPPEU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714488"/>
            <a:ext cx="8358246" cy="3429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VE" sz="2400" b="1" dirty="0" smtClean="0"/>
              <a:t>Universidades de gestión privada</a:t>
            </a:r>
          </a:p>
          <a:p>
            <a:r>
              <a:rPr lang="es-VE" sz="2400" dirty="0" smtClean="0"/>
              <a:t>Están siendo asfixiadas por la implementación de mecanismos de control del precio de matrícula universitaria, a la vez que se excluyen de otras vías de financiamiento, por ejemplo, becas, subsidios, convenios especiales y financiamiento LOCTI .</a:t>
            </a:r>
          </a:p>
          <a:p>
            <a:r>
              <a:rPr lang="es-VE" sz="2400" dirty="0" smtClean="0"/>
              <a:t>No se permite su crecimiento y expansión (desde hace aproximadamente ocho años no se aprueba la creación de nuevas ofertas de estudio a nivel de pregrado y postgrado).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000364" y="273050"/>
            <a:ext cx="5715040" cy="798496"/>
          </a:xfrm>
        </p:spPr>
        <p:txBody>
          <a:bodyPr>
            <a:noAutofit/>
          </a:bodyPr>
          <a:lstStyle/>
          <a:p>
            <a:r>
              <a:rPr lang="es-VE" sz="3200" b="1" dirty="0" smtClean="0"/>
              <a:t>Las universidades                             en la crisis del país</a:t>
            </a:r>
            <a:endParaRPr lang="es-E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50720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VE" sz="2400" b="1" dirty="0" smtClean="0"/>
              <a:t>Problemas comunes</a:t>
            </a:r>
          </a:p>
          <a:p>
            <a:r>
              <a:rPr lang="es-VE" sz="2400" dirty="0" smtClean="0"/>
              <a:t>Cómo mantener la calidad en un contexto de insuficiencia presupuestaria crónico.</a:t>
            </a:r>
          </a:p>
          <a:p>
            <a:r>
              <a:rPr lang="es-VE" sz="2400" dirty="0" smtClean="0"/>
              <a:t>Cómo lograr una efectiva vinculación con el entorno internacional académico superando los obstáculos que existen actualmente para la cooperación internacional.</a:t>
            </a:r>
          </a:p>
          <a:p>
            <a:r>
              <a:rPr lang="es-VE" sz="2400" dirty="0" smtClean="0"/>
              <a:t>Cómo retener a los docentes e investigadores con salarios tan deprimidos como los que podemos ofrecer.</a:t>
            </a:r>
          </a:p>
          <a:p>
            <a:r>
              <a:rPr lang="es-VE" sz="2400" dirty="0" smtClean="0"/>
              <a:t>Cómo mantener un clima interno positivo y de </a:t>
            </a:r>
            <a:r>
              <a:rPr lang="es-VE" sz="2400" dirty="0" err="1" smtClean="0"/>
              <a:t>proactividad</a:t>
            </a:r>
            <a:r>
              <a:rPr lang="es-VE" sz="2400" dirty="0" smtClean="0"/>
              <a:t> en este contexto nacional</a:t>
            </a:r>
          </a:p>
          <a:p>
            <a:r>
              <a:rPr lang="es-VE" sz="2400" dirty="0" smtClean="0"/>
              <a:t>Cómo orientar y canalizar adecuadamente las inquietudes del movimiento estudiantil frente a la intromisión de los partidos y grupos externos a la universidad</a:t>
            </a:r>
          </a:p>
          <a:p>
            <a:r>
              <a:rPr lang="es-VE" sz="2400" dirty="0" smtClean="0"/>
              <a:t>Cómo hacer para que la universidad no se convierta en trinchera de los conflictos políticos y se ahogue en el clima de guarimbas, protestas, paros, etc.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000364" y="273050"/>
            <a:ext cx="5715040" cy="798496"/>
          </a:xfrm>
        </p:spPr>
        <p:txBody>
          <a:bodyPr>
            <a:noAutofit/>
          </a:bodyPr>
          <a:lstStyle/>
          <a:p>
            <a:r>
              <a:rPr lang="es-VE" sz="3200" b="1" dirty="0" smtClean="0"/>
              <a:t>Las universidades                             en la crisis del país</a:t>
            </a:r>
            <a:endParaRPr lang="es-E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8926" y="273050"/>
            <a:ext cx="5786478" cy="798496"/>
          </a:xfrm>
        </p:spPr>
        <p:txBody>
          <a:bodyPr>
            <a:noAutofit/>
          </a:bodyPr>
          <a:lstStyle/>
          <a:p>
            <a:r>
              <a:rPr lang="es-VE" sz="3200" b="1" dirty="0" smtClean="0"/>
              <a:t>Retos de las universidades    ante la crisis del país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785926"/>
            <a:ext cx="8572560" cy="4643470"/>
          </a:xfrm>
        </p:spPr>
        <p:txBody>
          <a:bodyPr>
            <a:normAutofit fontScale="85000" lnSpcReduction="20000"/>
          </a:bodyPr>
          <a:lstStyle/>
          <a:p>
            <a:r>
              <a:rPr lang="es-VE" sz="2400" dirty="0" smtClean="0"/>
              <a:t>Ante todo y sobre todo, esforzándonos por mantenernos como casa de estudio, de producción de conocimiento, de formación de profesionales de calidad. El aporte de la universidad es clave para el desarrollo nacional. </a:t>
            </a:r>
            <a:endParaRPr lang="es-ES" sz="2400" dirty="0" smtClean="0"/>
          </a:p>
          <a:p>
            <a:r>
              <a:rPr lang="es-ES" sz="2400" dirty="0" smtClean="0"/>
              <a:t>Comprometidos a servir al país desde lo que somos: como universidad y como universitarios. </a:t>
            </a:r>
          </a:p>
          <a:p>
            <a:r>
              <a:rPr lang="es-ES" sz="2400" dirty="0" smtClean="0"/>
              <a:t>Entendemos como una casa para la participación de la juventud en la sociedad venezolana, para la formación de liderazgo, para incentivar el compromiso y apostar por Venezuela. Debemos ser universidades para construir futuros. </a:t>
            </a:r>
          </a:p>
          <a:p>
            <a:r>
              <a:rPr lang="es-ES" sz="2400" dirty="0" smtClean="0"/>
              <a:t>Universidad para el debate plural de los problemas del país, espacio de encuentro para la construcción de alternativas, palanca para promover el cambio. </a:t>
            </a:r>
          </a:p>
          <a:p>
            <a:r>
              <a:rPr lang="es-ES" sz="2400" dirty="0" smtClean="0"/>
              <a:t>Universidades con compromiso social, para el fortalecimiento de organizaciones de base, para facilitar la vinculación del estudiantado con las comunidades</a:t>
            </a:r>
          </a:p>
          <a:p>
            <a:r>
              <a:rPr lang="es-ES" sz="2400" dirty="0" smtClean="0"/>
              <a:t>Actuar como comunidad universitaria nacional, articulada en torno a su misión y en la defensa de sus derechos, en estrecha vinculación con la sociedad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</TotalTime>
  <Words>783</Words>
  <PresentationFormat>Presentación en pantalla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Módulo</vt:lpstr>
      <vt:lpstr>Contexto nacional                        y crisis universitaria</vt:lpstr>
      <vt:lpstr>Contexto nacional</vt:lpstr>
      <vt:lpstr>Cómo pasar de la guerra               a un estado de transición</vt:lpstr>
      <vt:lpstr>Las universidades                             en la crisis del país</vt:lpstr>
      <vt:lpstr>Las universidades                             en la crisis del país</vt:lpstr>
      <vt:lpstr>Las universidades                             en la crisis del país</vt:lpstr>
      <vt:lpstr>Retos de las universidades    ante la crisis del país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Contexto nacional y crisis universitaria</dc:title>
  <cp:lastModifiedBy>JVIRTUOSO</cp:lastModifiedBy>
  <cp:revision>11</cp:revision>
  <dcterms:modified xsi:type="dcterms:W3CDTF">2016-04-27T02:12:11Z</dcterms:modified>
</cp:coreProperties>
</file>